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593" r:id="rId2"/>
    <p:sldId id="811" r:id="rId3"/>
    <p:sldId id="815" r:id="rId4"/>
    <p:sldId id="397" r:id="rId5"/>
    <p:sldId id="447" r:id="rId6"/>
    <p:sldId id="809" r:id="rId7"/>
    <p:sldId id="395" r:id="rId8"/>
    <p:sldId id="350" r:id="rId9"/>
    <p:sldId id="383" r:id="rId10"/>
    <p:sldId id="384" r:id="rId11"/>
    <p:sldId id="357" r:id="rId12"/>
    <p:sldId id="448" r:id="rId13"/>
    <p:sldId id="449" r:id="rId14"/>
    <p:sldId id="816" r:id="rId15"/>
    <p:sldId id="372" r:id="rId16"/>
    <p:sldId id="392" r:id="rId17"/>
    <p:sldId id="450" r:id="rId18"/>
    <p:sldId id="386" r:id="rId19"/>
    <p:sldId id="817" r:id="rId20"/>
    <p:sldId id="423" r:id="rId21"/>
    <p:sldId id="424" r:id="rId22"/>
    <p:sldId id="425" r:id="rId23"/>
    <p:sldId id="432" r:id="rId24"/>
    <p:sldId id="438" r:id="rId25"/>
    <p:sldId id="454" r:id="rId26"/>
    <p:sldId id="459" r:id="rId27"/>
    <p:sldId id="457" r:id="rId28"/>
    <p:sldId id="808" r:id="rId29"/>
    <p:sldId id="365" r:id="rId30"/>
    <p:sldId id="355" r:id="rId31"/>
    <p:sldId id="349" r:id="rId32"/>
    <p:sldId id="366" r:id="rId33"/>
    <p:sldId id="358" r:id="rId34"/>
    <p:sldId id="537" r:id="rId35"/>
    <p:sldId id="534" r:id="rId36"/>
    <p:sldId id="81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1" autoAdjust="0"/>
    <p:restoredTop sz="80395" autoAdjust="0"/>
  </p:normalViewPr>
  <p:slideViewPr>
    <p:cSldViewPr snapToGrid="0">
      <p:cViewPr varScale="1">
        <p:scale>
          <a:sx n="119" d="100"/>
          <a:sy n="119" d="100"/>
        </p:scale>
        <p:origin x="16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6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 = log odds = logarithm of the odds p/(1 − p) </a:t>
            </a:r>
          </a:p>
          <a:p>
            <a:pPr eaLnBrk="1" hangingPunct="1">
              <a:spcBef>
                <a:spcPct val="0"/>
              </a:spcBef>
            </a:pPr>
            <a:endParaRPr lang="en-US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Ln(p/(1-p) = b0 + b1 +</a:t>
            </a:r>
            <a:r>
              <a:rPr lang="en-US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b2 …e</a:t>
            </a:r>
          </a:p>
          <a:p>
            <a:pPr eaLnBrk="1" hangingPunct="1">
              <a:spcBef>
                <a:spcPct val="0"/>
              </a:spcBef>
            </a:pPr>
            <a:endParaRPr lang="en-US" alt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is defined as the probability that Y=1 then we take the log odds</a:t>
            </a:r>
            <a:endParaRPr lang="en-US" alt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0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6/9/24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6/9/24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6/9/24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6/9/24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6/9/24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6/9/24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6/9/24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dirty="0"/>
              <a:t>Document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94623"/>
            <a:ext cx="9144000" cy="591477"/>
          </a:xfrm>
        </p:spPr>
        <p:txBody>
          <a:bodyPr/>
          <a:lstStyle/>
          <a:p>
            <a:r>
              <a:rPr lang="en-US" sz="320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CEAD72-6A90-B14E-BDC8-D99A947BC6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7E0CA4-7D82-764E-9AC0-55FB214F9D2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D6BD766B-1A0F-0E48-9B8C-661144D0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 Equation Review</a:t>
            </a:r>
            <a:endParaRPr lang="en-US" alt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63BE0015-3669-4B61-838B-4CD1B6B7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5041F19-D13B-42E7-BAA8-42A5CD271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7FD63EC-965B-4FC7-B0F9-A4AECBAF0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351" y="2746056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85B724-6ACD-6246-80B2-C0403B75ACB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3F199F-5569-194A-91C0-C35500FD11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8230896" cy="1884473"/>
            <a:chOff x="629493" y="1419881"/>
            <a:chExt cx="823089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704299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704299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901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4699AA-68E6-96AD-DB0A-440CE11BD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8134076" cy="1884473"/>
            <a:chOff x="629493" y="1419881"/>
            <a:chExt cx="813407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2" y="2248718"/>
                  <a:ext cx="6946177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2" y="2248718"/>
                  <a:ext cx="6946177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912" r="-182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68894"/>
              </p:ext>
            </p:extLst>
          </p:nvPr>
        </p:nvGraphicFramePr>
        <p:xfrm>
          <a:off x="673823" y="3968078"/>
          <a:ext cx="6946175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9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9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9235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D7EC099-E780-95C7-5668-F7609A9B3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245350" y="6356350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0EA7CF-7C85-6C46-8297-0D6E255502E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F9567F-C37F-FE44-85AA-6F46BCA481A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3087149-DB3A-244E-8D9D-0ECD6ABDE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26A7D0B-55AC-40B0-AF34-184DF41C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882EB1D-E4F6-43E0-AE5A-D73ABBA4A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4654999-DD13-4EEC-8244-871A04999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4DB1FE-3240-7443-8B59-0DC900EB7AA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F963FF-FF28-3845-83A0-2757F17D50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Minimizing the Sum of Ordinary Least Squared Errors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2257850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2798526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1638553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1639939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1726971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1726971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6364B2-BE15-5A49-8353-421DDA111A1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A56E27-82CD-0041-8360-5B1AFEF561DC}"/>
              </a:ext>
            </a:extLst>
          </p:cNvPr>
          <p:cNvCxnSpPr/>
          <p:nvPr/>
        </p:nvCxnSpPr>
        <p:spPr>
          <a:xfrm>
            <a:off x="7076661" y="5052040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Errors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915982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2456658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203349" y="2562192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714715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580953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500364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3397410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504753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933503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511008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3B23C6-A363-3A4B-8740-C4951080349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00B9AB-E4C1-8643-A8D3-FCE54C2E04C5}"/>
              </a:ext>
            </a:extLst>
          </p:cNvPr>
          <p:cNvSpPr/>
          <p:nvPr/>
        </p:nvSpPr>
        <p:spPr>
          <a:xfrm>
            <a:off x="4267532" y="1622144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E1AF1-53D7-A541-85E5-859D2AD603B6}"/>
              </a:ext>
            </a:extLst>
          </p:cNvPr>
          <p:cNvSpPr/>
          <p:nvPr/>
        </p:nvSpPr>
        <p:spPr>
          <a:xfrm>
            <a:off x="99750" y="1623530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0699F-E11C-A040-BEB0-02B49E2E3576}"/>
              </a:ext>
            </a:extLst>
          </p:cNvPr>
          <p:cNvSpPr txBox="1"/>
          <p:nvPr/>
        </p:nvSpPr>
        <p:spPr>
          <a:xfrm>
            <a:off x="3394803" y="1710562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00B53-326A-ED4F-868F-B055ADC571F4}"/>
              </a:ext>
            </a:extLst>
          </p:cNvPr>
          <p:cNvSpPr txBox="1"/>
          <p:nvPr/>
        </p:nvSpPr>
        <p:spPr>
          <a:xfrm>
            <a:off x="7562584" y="1710562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is really going on?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40" y="1761431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5884" y="1081218"/>
            <a:ext cx="8512233" cy="499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16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AF5988-CFF2-CF45-8152-B5C1FD1B51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3890B-9424-1149-BA60-87FA559E72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338A7-2631-4CAB-8FD1-FA2B9EF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D96815-0C83-42CE-AC07-527ACA7F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B_newCar.R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2987C-E3A6-42DD-AFFF-EB8A2EBC4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E7633-B0A8-4E26-B238-66B7D58C3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AA9403-8033-6A46-8310-CE67411062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668BBE-B24A-BD43-AED1-831C03D746C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51B9CA7-1017-473F-D642-093D4367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48" y="1338257"/>
            <a:ext cx="4752190" cy="45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06000" y="1107533"/>
            <a:ext cx="87783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5FF15F1E-6456-4033-AED8-8A1E1406D2ED}"/>
              </a:ext>
            </a:extLst>
          </p:cNvPr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>
            <a:extLst>
              <a:ext uri="{FF2B5EF4-FFF2-40B4-BE49-F238E27FC236}">
                <a16:creationId xmlns:a16="http://schemas.microsoft.com/office/drawing/2014/main" id="{26E5CBC5-6D55-4FE8-AD6B-51D531BC4DAF}"/>
              </a:ext>
            </a:extLst>
          </p:cNvPr>
          <p:cNvSpPr txBox="1"/>
          <p:nvPr/>
        </p:nvSpPr>
        <p:spPr>
          <a:xfrm>
            <a:off x="2311004" y="1889389"/>
            <a:ext cx="1184400" cy="340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Method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>
            <a:extLst>
              <a:ext uri="{FF2B5EF4-FFF2-40B4-BE49-F238E27FC236}">
                <a16:creationId xmlns:a16="http://schemas.microsoft.com/office/drawing/2014/main" id="{43814FBE-B194-497C-A05C-F36EF7B124A8}"/>
              </a:ext>
            </a:extLst>
          </p:cNvPr>
          <p:cNvSpPr txBox="1"/>
          <p:nvPr/>
        </p:nvSpPr>
        <p:spPr>
          <a:xfrm>
            <a:off x="2209942" y="3956523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>
            <a:extLst>
              <a:ext uri="{FF2B5EF4-FFF2-40B4-BE49-F238E27FC236}">
                <a16:creationId xmlns:a16="http://schemas.microsoft.com/office/drawing/2014/main" id="{0188B232-1AFD-4B8A-8E85-A505C81B5749}"/>
              </a:ext>
            </a:extLst>
          </p:cNvPr>
          <p:cNvSpPr txBox="1"/>
          <p:nvPr/>
        </p:nvSpPr>
        <p:spPr>
          <a:xfrm>
            <a:off x="7154613" y="3956523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Make predictions for the target on the new data.  </a:t>
            </a:r>
          </a:p>
        </p:txBody>
      </p:sp>
      <p:sp>
        <p:nvSpPr>
          <p:cNvPr id="18" name="Shape 290">
            <a:extLst>
              <a:ext uri="{FF2B5EF4-FFF2-40B4-BE49-F238E27FC236}">
                <a16:creationId xmlns:a16="http://schemas.microsoft.com/office/drawing/2014/main" id="{2D2EC717-53D3-4DED-ABBD-FBC1EAEE62D9}"/>
              </a:ext>
            </a:extLst>
          </p:cNvPr>
          <p:cNvSpPr txBox="1"/>
          <p:nvPr/>
        </p:nvSpPr>
        <p:spPr>
          <a:xfrm>
            <a:off x="7133564" y="1889388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19" name="Shape 292">
            <a:extLst>
              <a:ext uri="{FF2B5EF4-FFF2-40B4-BE49-F238E27FC236}">
                <a16:creationId xmlns:a16="http://schemas.microsoft.com/office/drawing/2014/main" id="{0656DA3D-C3E5-4017-85BF-E87801ABB5EC}"/>
              </a:ext>
            </a:extLst>
          </p:cNvPr>
          <p:cNvSpPr txBox="1"/>
          <p:nvPr/>
        </p:nvSpPr>
        <p:spPr>
          <a:xfrm>
            <a:off x="4073209" y="1889387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Examples</a:t>
            </a: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831C07E6-2935-43C3-9F17-8F771CA84AD0}"/>
              </a:ext>
            </a:extLst>
          </p:cNvPr>
          <p:cNvSpPr txBox="1"/>
          <p:nvPr/>
        </p:nvSpPr>
        <p:spPr>
          <a:xfrm>
            <a:off x="4117909" y="2631429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21" name="Shape 294">
            <a:extLst>
              <a:ext uri="{FF2B5EF4-FFF2-40B4-BE49-F238E27FC236}">
                <a16:creationId xmlns:a16="http://schemas.microsoft.com/office/drawing/2014/main" id="{0121AB00-D320-4AB1-818E-A9C81D4AC036}"/>
              </a:ext>
            </a:extLst>
          </p:cNvPr>
          <p:cNvSpPr txBox="1"/>
          <p:nvPr/>
        </p:nvSpPr>
        <p:spPr>
          <a:xfrm>
            <a:off x="4117909" y="303864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98">
            <a:extLst>
              <a:ext uri="{FF2B5EF4-FFF2-40B4-BE49-F238E27FC236}">
                <a16:creationId xmlns:a16="http://schemas.microsoft.com/office/drawing/2014/main" id="{67309BC7-34DE-4F5A-9BFE-9C0BCA904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46" y="2695546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299">
            <a:extLst>
              <a:ext uri="{FF2B5EF4-FFF2-40B4-BE49-F238E27FC236}">
                <a16:creationId xmlns:a16="http://schemas.microsoft.com/office/drawing/2014/main" id="{41316317-FC53-4748-95B7-8CC8A8532066}"/>
              </a:ext>
            </a:extLst>
          </p:cNvPr>
          <p:cNvGrpSpPr/>
          <p:nvPr/>
        </p:nvGrpSpPr>
        <p:grpSpPr>
          <a:xfrm>
            <a:off x="7001844" y="2541497"/>
            <a:ext cx="1869736" cy="1124344"/>
            <a:chOff x="7143751" y="2114551"/>
            <a:chExt cx="1869736" cy="1124344"/>
          </a:xfrm>
        </p:grpSpPr>
        <p:grpSp>
          <p:nvGrpSpPr>
            <p:cNvPr id="26" name="Shape 300">
              <a:extLst>
                <a:ext uri="{FF2B5EF4-FFF2-40B4-BE49-F238E27FC236}">
                  <a16:creationId xmlns:a16="http://schemas.microsoft.com/office/drawing/2014/main" id="{C16932D2-2E6E-4E3E-95DF-170747ED04A3}"/>
                </a:ext>
              </a:extLst>
            </p:cNvPr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0" name="Shape 301">
                <a:extLst>
                  <a:ext uri="{FF2B5EF4-FFF2-40B4-BE49-F238E27FC236}">
                    <a16:creationId xmlns:a16="http://schemas.microsoft.com/office/drawing/2014/main" id="{B14D9B44-D24B-4363-A7CA-08F873A55B81}"/>
                  </a:ext>
                </a:extLst>
              </p:cNvPr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hape 302">
                <a:extLst>
                  <a:ext uri="{FF2B5EF4-FFF2-40B4-BE49-F238E27FC236}">
                    <a16:creationId xmlns:a16="http://schemas.microsoft.com/office/drawing/2014/main" id="{E8A3D05E-D2A3-4A73-A968-874034906CF9}"/>
                  </a:ext>
                </a:extLst>
              </p:cNvPr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hape 303">
                <a:extLst>
                  <a:ext uri="{FF2B5EF4-FFF2-40B4-BE49-F238E27FC236}">
                    <a16:creationId xmlns:a16="http://schemas.microsoft.com/office/drawing/2014/main" id="{12759A16-DEA8-4A6A-8994-2C0103C299E6}"/>
                  </a:ext>
                </a:extLst>
              </p:cNvPr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4">
                <a:extLst>
                  <a:ext uri="{FF2B5EF4-FFF2-40B4-BE49-F238E27FC236}">
                    <a16:creationId xmlns:a16="http://schemas.microsoft.com/office/drawing/2014/main" id="{C387BBBD-5D9D-40DB-BE82-9275CD2717C7}"/>
                  </a:ext>
                </a:extLst>
              </p:cNvPr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7" name="Shape 305">
              <a:extLst>
                <a:ext uri="{FF2B5EF4-FFF2-40B4-BE49-F238E27FC236}">
                  <a16:creationId xmlns:a16="http://schemas.microsoft.com/office/drawing/2014/main" id="{E77BFAA6-78F2-4910-945F-9D2682BAD5D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" name="Shape 306">
              <a:extLst>
                <a:ext uri="{FF2B5EF4-FFF2-40B4-BE49-F238E27FC236}">
                  <a16:creationId xmlns:a16="http://schemas.microsoft.com/office/drawing/2014/main" id="{821BB7C8-EEAB-4B95-82B3-78E894CF6A80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9" name="Shape 307">
              <a:extLst>
                <a:ext uri="{FF2B5EF4-FFF2-40B4-BE49-F238E27FC236}">
                  <a16:creationId xmlns:a16="http://schemas.microsoft.com/office/drawing/2014/main" id="{42D1DBA9-0D7A-4331-88FA-79C8524A703C}"/>
                </a:ext>
              </a:extLst>
            </p:cNvPr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4" name="Shape 308">
            <a:extLst>
              <a:ext uri="{FF2B5EF4-FFF2-40B4-BE49-F238E27FC236}">
                <a16:creationId xmlns:a16="http://schemas.microsoft.com/office/drawing/2014/main" id="{AB810761-D369-4074-B6FA-C5064A740985}"/>
              </a:ext>
            </a:extLst>
          </p:cNvPr>
          <p:cNvCxnSpPr/>
          <p:nvPr/>
        </p:nvCxnSpPr>
        <p:spPr>
          <a:xfrm>
            <a:off x="334750" y="3975466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7287B8-E24C-0646-AF90-22893D28491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5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a fit 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D3115-D611-CA2D-B06E-94D178C7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6" y="1068669"/>
            <a:ext cx="7167281" cy="508368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16" idx="3"/>
            <a:endCxn id="13" idx="2"/>
          </p:cNvCxnSpPr>
          <p:nvPr/>
        </p:nvCxnSpPr>
        <p:spPr>
          <a:xfrm flipV="1">
            <a:off x="3064042" y="2011680"/>
            <a:ext cx="4882925" cy="232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8650" y="2409716"/>
            <a:ext cx="2435392" cy="38546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B008A-FAA6-EF4B-8FC5-AA7CC51E571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CFCEAD-9FFF-984C-A9A9-9AA60B6B393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a fit 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ACA25-2DEE-EADC-37DD-A97511031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6" y="1068669"/>
            <a:ext cx="7167281" cy="508368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16" idx="3"/>
            <a:endCxn id="13" idx="2"/>
          </p:cNvCxnSpPr>
          <p:nvPr/>
        </p:nvCxnSpPr>
        <p:spPr>
          <a:xfrm flipV="1">
            <a:off x="4753576" y="2011680"/>
            <a:ext cx="3193391" cy="234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23298" y="2452744"/>
            <a:ext cx="1230278" cy="38116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EC679-A7DA-BB49-B2C7-101E0D399AC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2551E-DF8F-1C4D-9FC3-5A96A11AC20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a fit 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88B4E-EB34-816E-4581-33154161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09" y="1272666"/>
            <a:ext cx="7167281" cy="508368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16" idx="3"/>
            <a:endCxn id="13" idx="2"/>
          </p:cNvCxnSpPr>
          <p:nvPr/>
        </p:nvCxnSpPr>
        <p:spPr>
          <a:xfrm>
            <a:off x="4604084" y="1988062"/>
            <a:ext cx="3168316" cy="2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730367"/>
            <a:ext cx="3506805" cy="5153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C30F46-618E-5144-A15A-C47543BBEC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FCAED0-17FA-9743-9EBA-A20CD1853D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8" y="3054927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C6AEA1-4BBC-C4CF-6AFE-160A51812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AB6BE5-8D12-0D3A-2C07-A26DAB8E0E73}"/>
              </a:ext>
            </a:extLst>
          </p:cNvPr>
          <p:cNvSpPr/>
          <p:nvPr/>
        </p:nvSpPr>
        <p:spPr>
          <a:xfrm>
            <a:off x="628650" y="5666573"/>
            <a:ext cx="7631083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the script.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 – 98 variables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 – 29 variables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A5213CC-C0E5-1070-7A99-E9033775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3" y="2121247"/>
            <a:ext cx="7772400" cy="96684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457950" y="238427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8DE2A-33CD-BD0A-5B58-54C6B1C30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3" y="4398950"/>
            <a:ext cx="7772400" cy="96684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536479" y="4729970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BFFC4BB-5590-FD46-BECF-C5BE52679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F4A4EC7-AFD4-14B7-BDDE-F4D13648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8AA6D31-4E3C-D0D7-DE20-8B9E7D5CC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F87193D-A297-4F76-BEF4-28CE5DA4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3CFAE-EEED-446B-A092-4331B16A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92735-A0D6-4362-95F6-F32CB9403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E0AE7-CAC9-47B9-A274-B44A13B54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Image result for regression meme">
            <a:extLst>
              <a:ext uri="{FF2B5EF4-FFF2-40B4-BE49-F238E27FC236}">
                <a16:creationId xmlns:a16="http://schemas.microsoft.com/office/drawing/2014/main" id="{2F1D0213-E5E0-4BFE-84DE-1A11D925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833563"/>
            <a:ext cx="54102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97006A-4A94-BE46-989D-21A6AF7E493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5C2DC-139D-0642-BFBB-53902B7B3E9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91513510-252C-A428-9D9B-44A7D3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binary outcomes (Y/N, A/B,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9429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Step 1: Logistic Response Function</a:t>
            </a:r>
          </a:p>
        </p:txBody>
      </p:sp>
      <p:sp>
        <p:nvSpPr>
          <p:cNvPr id="27" name="Date Placeholder 4">
            <a:extLst>
              <a:ext uri="{FF2B5EF4-FFF2-40B4-BE49-F238E27FC236}">
                <a16:creationId xmlns:a16="http://schemas.microsoft.com/office/drawing/2014/main" id="{BF6F864E-EC48-4E08-B7F3-6E907D5C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A23A7B91-306A-41EF-AC4A-BFA66F36C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7E8E2364-DAEF-4A72-9EA2-853378EC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518312"/>
            <a:ext cx="6431201" cy="4956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 of an event.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D1260B-DDF3-0D4D-8C3C-5153BC4B584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E9BD1A-E52C-0142-9B00-C79EE390808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6924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Bag of Words organization as a modeling matrix (time permitting other matrices)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Process</a:t>
            </a:r>
            <a:endParaRPr lang="en-US" alt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86750" y="6356350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248275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3120934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75910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4397284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503545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9780" y="5040225"/>
            <a:ext cx="381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Measure Accuracy but there are others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30256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3046852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Very basic EDA to get familiar w/data but more needs to be done in reality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7210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43639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69780" y="43639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Other methods exist but we only use LASSO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786381" y="50211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24208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For </a:t>
            </a:r>
            <a:r>
              <a:rPr lang="en-US" dirty="0" err="1">
                <a:solidFill>
                  <a:prstClr val="black"/>
                </a:solidFill>
              </a:rPr>
              <a:t>elasticNet</a:t>
            </a:r>
            <a:r>
              <a:rPr lang="en-US" dirty="0">
                <a:solidFill>
                  <a:prstClr val="black"/>
                </a:solidFill>
              </a:rPr>
              <a:t> we will do random sampling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8731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20F4D9-27DA-46A0-A9CB-0BBE713D0B9C}"/>
              </a:ext>
            </a:extLst>
          </p:cNvPr>
          <p:cNvSpPr txBox="1">
            <a:spLocks/>
          </p:cNvSpPr>
          <p:nvPr/>
        </p:nvSpPr>
        <p:spPr>
          <a:xfrm>
            <a:off x="495305" y="18731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SEMMA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C33FEC-AA1C-BE43-8C10-3537AA1D44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5AB9F1-1DC5-5E42-A9DC-21677E2B2B66}"/>
              </a:ext>
            </a:extLst>
          </p:cNvPr>
          <p:cNvCxnSpPr/>
          <p:nvPr/>
        </p:nvCxnSpPr>
        <p:spPr>
          <a:xfrm>
            <a:off x="7076661" y="5450074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2CE3A57F-E6C2-9444-8FDE-E3332673C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9" grpId="0" animBg="1"/>
      <p:bldP spid="10" grpId="0" animBg="1"/>
      <p:bldP spid="11" grpId="0" animBg="1"/>
      <p:bldP spid="12" grpId="0" animBg="1"/>
      <p:bldP spid="4" grpId="0"/>
      <p:bldP spid="16" grpId="0"/>
      <p:bldP spid="20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2A65B911-9982-4A89-9B53-F535584E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380AF3B-4CCA-4756-901C-4F89996B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CA6B3B4-818A-47FC-85CE-C6388340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</a:t>
            </a:r>
            <a:r>
              <a:rPr lang="en-US" altLang="en-US" b="1" dirty="0"/>
              <a:t>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CC003-053E-094C-A6A1-B39704A798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999C00-0EBB-4549-AFA0-7FB0E2EB59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4843871-DD57-49EE-8EA2-9C7012B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binary relationship between carat and price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DBA96E0-A9ED-461D-BA8F-0898E3B96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9FF8EFC-2D5B-483F-B22E-995CB252A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DB353A-1157-DE42-83F1-27421DF30D1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B818E0-3BF8-F542-85CE-94085EF4046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3863C22-A166-08FA-5A61-E3D95E82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53" y="1827357"/>
            <a:ext cx="5080294" cy="43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2125963-ACAB-4657-A16F-BEB01B8C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binary relationship between carat and price</a:t>
            </a:r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1DE0E99-225C-41F0-8428-177D6B604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5B7368E-28D8-4125-9A7F-3CBA8ABD9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9" y="2594534"/>
            <a:ext cx="5070760" cy="28579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5256" y="2232381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641369" y="2418105"/>
            <a:ext cx="4320240" cy="28228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96580" y="3108748"/>
            <a:ext cx="3476939" cy="16805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676B7-FE05-1048-BDF7-A0AA9AC8C2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17576-559D-904C-9DBC-C206F52C2E16}"/>
              </a:ext>
            </a:extLst>
          </p:cNvPr>
          <p:cNvCxnSpPr/>
          <p:nvPr/>
        </p:nvCxnSpPr>
        <p:spPr>
          <a:xfrm>
            <a:off x="2710049" y="5254070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8BC5C0-9691-3E40-9802-2B289BCB17C3}"/>
              </a:ext>
            </a:extLst>
          </p:cNvPr>
          <p:cNvCxnSpPr/>
          <p:nvPr/>
        </p:nvCxnSpPr>
        <p:spPr>
          <a:xfrm>
            <a:off x="7076661" y="5719017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6C57D140-CB2D-43E9-B930-4847B40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5D31558E-2632-44A4-A6D7-C3BB76AF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C962340-904A-4174-837D-ADE8E072F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A9AC2CB2-130D-485E-9A4E-D6F286DCA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7E3965-7AA2-5E4D-8277-6E00552BDE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4EDAD-40E0-3B47-BBC6-C0127781D57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NCAA Classification Madness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754862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18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18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808592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9565" y="1145978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241E83-00A6-7947-93EE-E56E5CA45A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63C8FE-9D67-7540-9C6B-0BE174B2686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friend Mandy is next level.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22148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CECB81-A14A-A04B-937B-B821FF1632D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B4E43-4819-9F48-AA08-B1427AD6609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AB8AA-287A-4F43-B280-22ADBC0B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1EA20-A3BE-4327-B75E-B8492FA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C_teamProbabilities.R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19BF5-385F-4EE6-8C99-0D051D044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01687-B018-483D-AFD3-D8B5D669E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100" name="Picture 4" descr="Image result for logistic regression meme">
            <a:extLst>
              <a:ext uri="{FF2B5EF4-FFF2-40B4-BE49-F238E27FC236}">
                <a16:creationId xmlns:a16="http://schemas.microsoft.com/office/drawing/2014/main" id="{C6366623-2697-4C05-99E4-C1A7E38B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2" y="1568245"/>
            <a:ext cx="3795596" cy="37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0C9D5-5795-7742-B451-E547ABD9E5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D3A04-8309-C940-9821-7553155520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6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4">
            <a:extLst>
              <a:ext uri="{FF2B5EF4-FFF2-40B4-BE49-F238E27FC236}">
                <a16:creationId xmlns:a16="http://schemas.microsoft.com/office/drawing/2014/main" id="{85B66C39-0CE5-450D-9865-91A8C3D2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Step: Basic Partitioning Schema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4025AF9-D517-4374-858B-15C7F77DA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49EBAA47-39C6-4528-94CE-7B820D1C7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/>
          </a:p>
          <a:p>
            <a:pPr>
              <a:buFont typeface="Wingdings 2" pitchFamily="18" charset="2"/>
              <a:buNone/>
            </a:pPr>
            <a:endParaRPr lang="en-US" b="1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BE92A4-CCFD-A64D-A649-7B7E3BA61BF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AD637B-2FF9-4142-B544-7B393ECF37F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3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4">
            <a:extLst>
              <a:ext uri="{FF2B5EF4-FFF2-40B4-BE49-F238E27FC236}">
                <a16:creationId xmlns:a16="http://schemas.microsoft.com/office/drawing/2014/main" id="{48AD8924-F799-462A-8F21-C03801A5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for prod deployments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38A4CE5-E84E-4B34-BAB1-8021C5ADF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6234B450-33F5-4610-8807-E214E859A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a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ED22FF-EA50-5A4E-90A8-AD11B1C3B01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8C5E7B-E5E2-CD42-B6EE-804F43F2CC1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4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C8292-8044-437F-8196-3A4E6FB3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6/9/24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A768F-B0FE-409E-A172-AB83EB95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 sampling?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0BC96-3351-4904-A20A-CA87B459B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A0072-4294-40BF-B8D4-5068C6DB8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778862-3B14-4B4A-97C3-ADFA1E769DA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C5C0E0-FA4C-D04A-8028-F4D4BBE1C58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overfitting meme">
            <a:extLst>
              <a:ext uri="{FF2B5EF4-FFF2-40B4-BE49-F238E27FC236}">
                <a16:creationId xmlns:a16="http://schemas.microsoft.com/office/drawing/2014/main" id="{66F61716-9095-8545-8B79-1FE53D14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843088"/>
            <a:ext cx="47339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D0A394D-5250-C030-DB2F-86E8C68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F19D0-91F3-EF4E-B14B-48857F955BD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7BF299-BC54-064B-80ED-5DFED0ABE1C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EE0C2ED-FADE-1B43-963B-4F82699B2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6/9/24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 for continuous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06582" y="1273114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C043C-207D-2947-9E57-1C316891620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ED5C9-95AE-044F-B86E-30B4AD8F10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C5E19B5-3C1F-1844-8A05-71C778AA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6708</TotalTime>
  <Words>1504</Words>
  <Application>Microsoft Macintosh PowerPoint</Application>
  <PresentationFormat>On-screen Show (4:3)</PresentationFormat>
  <Paragraphs>399</Paragraphs>
  <Slides>36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Franklin Gothic Book</vt:lpstr>
      <vt:lpstr>Open Sans</vt:lpstr>
      <vt:lpstr>Symbol</vt:lpstr>
      <vt:lpstr>Wingdings 2</vt:lpstr>
      <vt:lpstr>1_Office Theme</vt:lpstr>
      <vt:lpstr>think-cell Slide</vt:lpstr>
      <vt:lpstr>Text Mining &amp; NLP Document Classification</vt:lpstr>
      <vt:lpstr>Supervised Learning</vt:lpstr>
      <vt:lpstr>Modeling Process</vt:lpstr>
      <vt:lpstr>Sampling Step: Basic Partitioning Schema</vt:lpstr>
      <vt:lpstr>Good for prod deployments</vt:lpstr>
      <vt:lpstr>Why perform sampling?</vt:lpstr>
      <vt:lpstr>100% fit – not useful for new data</vt:lpstr>
      <vt:lpstr>Supervised Learning Example</vt:lpstr>
      <vt:lpstr>Linear Regression for continuous outcomes</vt:lpstr>
      <vt:lpstr>The linear combination equation captures information</vt:lpstr>
      <vt:lpstr>Regression Equation Review</vt:lpstr>
      <vt:lpstr>PowerPoint Presentation</vt:lpstr>
      <vt:lpstr>PowerPoint Presentation</vt:lpstr>
      <vt:lpstr>Let’s Practice</vt:lpstr>
      <vt:lpstr>Linear Regression</vt:lpstr>
      <vt:lpstr>Minimizing the Sum of Ordinary Least Squared Errors</vt:lpstr>
      <vt:lpstr>Big Errors</vt:lpstr>
      <vt:lpstr>So what is really going on?</vt:lpstr>
      <vt:lpstr>Open B_newCar.R</vt:lpstr>
      <vt:lpstr>Highlights of a fit summary</vt:lpstr>
      <vt:lpstr>Highlights of a fit summary</vt:lpstr>
      <vt:lpstr>Highlights of a fit summary</vt:lpstr>
      <vt:lpstr>Parsimonious Model</vt:lpstr>
      <vt:lpstr>Compare the two models</vt:lpstr>
      <vt:lpstr>Evaluating a Prediction Model</vt:lpstr>
      <vt:lpstr>RMSE</vt:lpstr>
      <vt:lpstr>RMSE</vt:lpstr>
      <vt:lpstr>What about binary outcomes (Y/N, A/B, etc)?</vt:lpstr>
      <vt:lpstr>Step 1: Logistic Response Function</vt:lpstr>
      <vt:lpstr>Logistic Regression</vt:lpstr>
      <vt:lpstr>A binary relationship between carat and price</vt:lpstr>
      <vt:lpstr>A binary relationship between carat and price</vt:lpstr>
      <vt:lpstr>PowerPoint Presentation</vt:lpstr>
      <vt:lpstr>NCAA Classification Madness</vt:lpstr>
      <vt:lpstr>My friend Mandy is next level.</vt:lpstr>
      <vt:lpstr>C_teamProbabilities.R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411</cp:revision>
  <dcterms:created xsi:type="dcterms:W3CDTF">2018-05-23T17:24:59Z</dcterms:created>
  <dcterms:modified xsi:type="dcterms:W3CDTF">2024-06-09T17:55:49Z</dcterms:modified>
</cp:coreProperties>
</file>